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59" r:id="rId16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14" y="-288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1B73-EC10-47EE-88C1-8CD59E7DC35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80F25-69C8-48DC-8C4D-4A76896F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B9-D285-48F8-9F79-F140968B61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93750" y="668338"/>
            <a:ext cx="5280025" cy="343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93750" y="668338"/>
            <a:ext cx="5280025" cy="343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93750" y="668338"/>
            <a:ext cx="5280025" cy="343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25526" y="667910"/>
            <a:ext cx="2616032" cy="343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r>
              <a:rPr lang="en-US" altLang="x-none" smtClean="0"/>
              <a:t>Today we’re going to talk about two ideas about, or models of, of competition. Both were developed in the 19C, interestingly both by French economists.</a:t>
            </a:r>
          </a:p>
          <a:p>
            <a:endParaRPr lang="en-US" altLang="x-none" smtClean="0"/>
          </a:p>
          <a:p>
            <a:r>
              <a:rPr lang="en-US" altLang="x-none" smtClean="0"/>
              <a:t>The first model is one in which the quantity of goods sold can be easily changed – for example when you are a retailer buying product on a on a week by week basis. The second is for the case in which it is hard to alter the amount you make, for example if you have to build a factory and have to run it at capacity to make money.      </a:t>
            </a:r>
          </a:p>
          <a:p>
            <a:endParaRPr lang="en-US" altLang="x-none" smtClean="0"/>
          </a:p>
          <a:p>
            <a:r>
              <a:rPr lang="en-US" altLang="x-none" smtClean="0"/>
              <a:t>Both made predictions about the effect of competition compared to the prices and profits attainable in a monopoly. We are assuming her that we are talking about a commodity product, that is to say one that is completely un-differentiated.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598738" y="514350"/>
            <a:ext cx="3956050" cy="2573338"/>
          </a:xfrm>
          <a:ln/>
        </p:spPr>
      </p:sp>
      <p:sp>
        <p:nvSpPr>
          <p:cNvPr id="16387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1220588" y="3260035"/>
            <a:ext cx="6702446" cy="3083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r>
              <a:rPr lang="en-US" altLang="x-none" smtClean="0"/>
              <a:t>But before we look at Bertrand’s and Cournot’s models, we need to consider that case of a monopoly.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r>
              <a:rPr lang="en-US" altLang="x-none" smtClean="0"/>
              <a:t>Bertrand’s idea was quite straightforward. He argued that while a monopolist could determine price grater than its long run average costs, as soon as a second firm entered the market successive rounds of price cutting would lead to prices falling to exactly long run average costs. In other words, with two firms or more in a market, no profit can be made by any of them. The only way to make money according to Bertrand is to be a monopolist. </a:t>
            </a:r>
          </a:p>
          <a:p>
            <a:endParaRPr lang="en-US" altLang="x-none" smtClean="0"/>
          </a:p>
          <a:p>
            <a:r>
              <a:rPr lang="en-US" altLang="x-none" smtClean="0"/>
              <a:t>There is a problem with this model in that we see lots of cases in which small number (but numbers larger than 1) of firms do make quite substantial amounts of money.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smtClean="0"/>
              <a:t>The oil industry is an example. Oil is a commodity product and there are several firms (Exxon, BP, Chevron, Shell, and Total are the so called ‘super majors’) in the industry. </a:t>
            </a:r>
          </a:p>
          <a:p>
            <a:endParaRPr lang="en-US" altLang="x-none" smtClean="0"/>
          </a:p>
          <a:p>
            <a:r>
              <a:rPr lang="en-US" altLang="x-none" smtClean="0"/>
              <a:t>As this slide shows, all five ‘super majors’ are making sizable returnes (even Total, the smallest is making 11 billion dollars). And none is making less than 5% return on sales.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597044" y="514848"/>
            <a:ext cx="1958618" cy="2572247"/>
          </a:xfrm>
          <a:ln/>
        </p:spPr>
      </p:sp>
      <p:sp>
        <p:nvSpPr>
          <p:cNvPr id="1945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220588" y="3260035"/>
            <a:ext cx="6702446" cy="3083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r>
              <a:rPr lang="en-US" altLang="x-none" smtClean="0"/>
              <a:t>So, going back for a second to the monopoly model, one might expect that with two firms, they would simply divide up the market between them, each making half the profit.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598738" y="514350"/>
            <a:ext cx="3956050" cy="2573338"/>
          </a:xfrm>
          <a:ln/>
        </p:spPr>
      </p:sp>
      <p:sp>
        <p:nvSpPr>
          <p:cNvPr id="2048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1220588" y="3260035"/>
            <a:ext cx="6702446" cy="3083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598738" y="514350"/>
            <a:ext cx="3956050" cy="2573338"/>
          </a:xfrm>
          <a:ln/>
        </p:spPr>
      </p:sp>
      <p:sp>
        <p:nvSpPr>
          <p:cNvPr id="2150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1220588" y="3260035"/>
            <a:ext cx="6702446" cy="3083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15" tIns="48257" rIns="96515" bIns="48257" anchor="ctr"/>
          <a:lstStyle/>
          <a:p>
            <a:endParaRPr lang="en-US" alt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39000" cy="6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86840"/>
            <a:ext cx="7772400" cy="40284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CC922-64F1-4DFD-9446-A31E65DC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39000" cy="6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386840"/>
            <a:ext cx="7772400" cy="40284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29D2-67DA-43F4-957D-5F7250659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8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39000" cy="6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86840"/>
            <a:ext cx="3810000" cy="4028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0"/>
            <a:ext cx="3810000" cy="4028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90EB-F104-4DBD-8818-337B8441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2650" y="66675"/>
            <a:ext cx="653415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8229600" cy="448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Char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Downloads/DynamicCournot.ex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31880"/>
            <a:ext cx="9321800" cy="60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28600" y="5613401"/>
            <a:ext cx="19050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x-none" sz="1000">
                <a:solidFill>
                  <a:srgbClr val="002DBE"/>
                </a:solidFill>
                <a:latin typeface="Tahoma" pitchFamily="34" charset="0"/>
              </a:rPr>
              <a:t>07/14/04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124200" y="5613401"/>
            <a:ext cx="28956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x-none" sz="1000">
                <a:solidFill>
                  <a:srgbClr val="002DBE"/>
                </a:solidFill>
                <a:latin typeface="Tahoma" pitchFamily="34" charset="0"/>
              </a:rPr>
              <a:t>B189 - Simon Rodan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010400" y="5613401"/>
            <a:ext cx="19050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3339910-8EE4-4F53-A82F-31886EDABCEB}" type="slidenum">
              <a:rPr lang="en-GB" altLang="x-none" sz="1000">
                <a:solidFill>
                  <a:srgbClr val="002DBE"/>
                </a:solidFill>
                <a:latin typeface="Tahoma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GB" altLang="x-none" sz="1000">
              <a:solidFill>
                <a:srgbClr val="002DBE"/>
              </a:solidFill>
              <a:latin typeface="Tahoma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447800" y="3516631"/>
            <a:ext cx="657850" cy="340735"/>
          </a:xfrm>
          <a:prstGeom prst="roundRect">
            <a:avLst>
              <a:gd name="adj" fmla="val 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>
                <a:solidFill>
                  <a:schemeClr val="tx1"/>
                </a:solidFill>
                <a:latin typeface="Tahoma" pitchFamily="34" charset="0"/>
              </a:rPr>
              <a:t>LRAC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916114" y="1623483"/>
            <a:ext cx="4727575" cy="3685858"/>
            <a:chOff x="1207" y="1180"/>
            <a:chExt cx="2978" cy="2679"/>
          </a:xfrm>
        </p:grpSpPr>
        <p:sp>
          <p:nvSpPr>
            <p:cNvPr id="10248" name="AutoShape 7"/>
            <p:cNvSpPr>
              <a:spLocks noChangeArrowheads="1"/>
            </p:cNvSpPr>
            <p:nvPr/>
          </p:nvSpPr>
          <p:spPr bwMode="auto">
            <a:xfrm>
              <a:off x="2411" y="3611"/>
              <a:ext cx="685" cy="248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# of firms</a:t>
              </a:r>
            </a:p>
          </p:txBody>
        </p:sp>
        <p:sp>
          <p:nvSpPr>
            <p:cNvPr id="10249" name="AutoShape 8"/>
            <p:cNvSpPr>
              <a:spLocks noChangeArrowheads="1"/>
            </p:cNvSpPr>
            <p:nvPr/>
          </p:nvSpPr>
          <p:spPr bwMode="auto">
            <a:xfrm rot="16200000">
              <a:off x="783" y="1849"/>
              <a:ext cx="1063" cy="21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Potential price</a:t>
              </a:r>
            </a:p>
          </p:txBody>
        </p:sp>
        <p:grpSp>
          <p:nvGrpSpPr>
            <p:cNvPr id="10250" name="Group 9"/>
            <p:cNvGrpSpPr>
              <a:grpSpLocks/>
            </p:cNvGrpSpPr>
            <p:nvPr/>
          </p:nvGrpSpPr>
          <p:grpSpPr bwMode="auto">
            <a:xfrm>
              <a:off x="1846" y="3397"/>
              <a:ext cx="2339" cy="248"/>
              <a:chOff x="1846" y="3397"/>
              <a:chExt cx="2339" cy="248"/>
            </a:xfrm>
          </p:grpSpPr>
          <p:sp>
            <p:nvSpPr>
              <p:cNvPr id="10272" name="AutoShape 10"/>
              <p:cNvSpPr>
                <a:spLocks noChangeArrowheads="1"/>
              </p:cNvSpPr>
              <p:nvPr/>
            </p:nvSpPr>
            <p:spPr bwMode="auto">
              <a:xfrm>
                <a:off x="1846" y="3397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x-none" sz="1600">
                    <a:solidFill>
                      <a:srgbClr val="002DBE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273" name="AutoShape 11"/>
              <p:cNvSpPr>
                <a:spLocks noChangeArrowheads="1"/>
              </p:cNvSpPr>
              <p:nvPr/>
            </p:nvSpPr>
            <p:spPr bwMode="auto">
              <a:xfrm>
                <a:off x="2276" y="3397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x-none" sz="1600">
                    <a:solidFill>
                      <a:srgbClr val="002DBE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10274" name="AutoShape 12"/>
              <p:cNvSpPr>
                <a:spLocks noChangeArrowheads="1"/>
              </p:cNvSpPr>
              <p:nvPr/>
            </p:nvSpPr>
            <p:spPr bwMode="auto">
              <a:xfrm>
                <a:off x="2707" y="3397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x-none" sz="1600">
                    <a:solidFill>
                      <a:srgbClr val="002DBE"/>
                    </a:solidFill>
                    <a:latin typeface="Tahoma" pitchFamily="34" charset="0"/>
                  </a:rPr>
                  <a:t>3</a:t>
                </a:r>
              </a:p>
            </p:txBody>
          </p:sp>
          <p:sp>
            <p:nvSpPr>
              <p:cNvPr id="10275" name="AutoShape 13"/>
              <p:cNvSpPr>
                <a:spLocks noChangeArrowheads="1"/>
              </p:cNvSpPr>
              <p:nvPr/>
            </p:nvSpPr>
            <p:spPr bwMode="auto">
              <a:xfrm>
                <a:off x="3138" y="3397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x-none" sz="1600">
                    <a:solidFill>
                      <a:srgbClr val="002DBE"/>
                    </a:solidFill>
                    <a:latin typeface="Tahoma" pitchFamily="34" charset="0"/>
                  </a:rPr>
                  <a:t>4</a:t>
                </a:r>
              </a:p>
            </p:txBody>
          </p:sp>
          <p:sp>
            <p:nvSpPr>
              <p:cNvPr id="10276" name="AutoShape 14"/>
              <p:cNvSpPr>
                <a:spLocks noChangeArrowheads="1"/>
              </p:cNvSpPr>
              <p:nvPr/>
            </p:nvSpPr>
            <p:spPr bwMode="auto">
              <a:xfrm>
                <a:off x="3569" y="3397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x-none" sz="1600">
                    <a:solidFill>
                      <a:srgbClr val="002DBE"/>
                    </a:solidFill>
                    <a:latin typeface="Tahoma" pitchFamily="34" charset="0"/>
                  </a:rPr>
                  <a:t>5</a:t>
                </a:r>
              </a:p>
            </p:txBody>
          </p:sp>
          <p:sp>
            <p:nvSpPr>
              <p:cNvPr id="10277" name="AutoShape 15"/>
              <p:cNvSpPr>
                <a:spLocks noChangeArrowheads="1"/>
              </p:cNvSpPr>
              <p:nvPr/>
            </p:nvSpPr>
            <p:spPr bwMode="auto">
              <a:xfrm>
                <a:off x="4000" y="3397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x-none" sz="1600">
                    <a:solidFill>
                      <a:srgbClr val="002DBE"/>
                    </a:solidFill>
                    <a:latin typeface="Tahoma" pitchFamily="34" charset="0"/>
                  </a:rPr>
                  <a:t>6</a:t>
                </a:r>
              </a:p>
            </p:txBody>
          </p:sp>
        </p:grpSp>
        <p:grpSp>
          <p:nvGrpSpPr>
            <p:cNvPr id="10251" name="Group 16"/>
            <p:cNvGrpSpPr>
              <a:grpSpLocks/>
            </p:cNvGrpSpPr>
            <p:nvPr/>
          </p:nvGrpSpPr>
          <p:grpSpPr bwMode="auto">
            <a:xfrm>
              <a:off x="1451" y="1180"/>
              <a:ext cx="2639" cy="2228"/>
              <a:chOff x="1451" y="1180"/>
              <a:chExt cx="2639" cy="2228"/>
            </a:xfrm>
          </p:grpSpPr>
          <p:sp>
            <p:nvSpPr>
              <p:cNvPr id="10253" name="Line 17"/>
              <p:cNvSpPr>
                <a:spLocks noChangeShapeType="1"/>
              </p:cNvSpPr>
              <p:nvPr/>
            </p:nvSpPr>
            <p:spPr bwMode="auto">
              <a:xfrm>
                <a:off x="1883" y="1552"/>
                <a:ext cx="48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8"/>
              <p:cNvSpPr>
                <a:spLocks noChangeShapeType="1"/>
              </p:cNvSpPr>
              <p:nvPr/>
            </p:nvSpPr>
            <p:spPr bwMode="auto">
              <a:xfrm flipH="1">
                <a:off x="1882" y="1552"/>
                <a:ext cx="50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9"/>
              <p:cNvSpPr>
                <a:spLocks noChangeShapeType="1"/>
              </p:cNvSpPr>
              <p:nvPr/>
            </p:nvSpPr>
            <p:spPr bwMode="auto">
              <a:xfrm>
                <a:off x="2315" y="2062"/>
                <a:ext cx="48" cy="47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20"/>
              <p:cNvSpPr>
                <a:spLocks noChangeShapeType="1"/>
              </p:cNvSpPr>
              <p:nvPr/>
            </p:nvSpPr>
            <p:spPr bwMode="auto">
              <a:xfrm flipH="1">
                <a:off x="2314" y="2062"/>
                <a:ext cx="50" cy="47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21"/>
              <p:cNvSpPr>
                <a:spLocks noChangeShapeType="1"/>
              </p:cNvSpPr>
              <p:nvPr/>
            </p:nvSpPr>
            <p:spPr bwMode="auto">
              <a:xfrm>
                <a:off x="2747" y="2295"/>
                <a:ext cx="48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Line 22"/>
              <p:cNvSpPr>
                <a:spLocks noChangeShapeType="1"/>
              </p:cNvSpPr>
              <p:nvPr/>
            </p:nvSpPr>
            <p:spPr bwMode="auto">
              <a:xfrm flipH="1">
                <a:off x="2746" y="2295"/>
                <a:ext cx="50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Line 23"/>
              <p:cNvSpPr>
                <a:spLocks noChangeShapeType="1"/>
              </p:cNvSpPr>
              <p:nvPr/>
            </p:nvSpPr>
            <p:spPr bwMode="auto">
              <a:xfrm>
                <a:off x="3179" y="2388"/>
                <a:ext cx="48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 flipH="1">
                <a:off x="3178" y="2388"/>
                <a:ext cx="50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Line 25"/>
              <p:cNvSpPr>
                <a:spLocks noChangeShapeType="1"/>
              </p:cNvSpPr>
              <p:nvPr/>
            </p:nvSpPr>
            <p:spPr bwMode="auto">
              <a:xfrm>
                <a:off x="3611" y="2434"/>
                <a:ext cx="48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Line 26"/>
              <p:cNvSpPr>
                <a:spLocks noChangeShapeType="1"/>
              </p:cNvSpPr>
              <p:nvPr/>
            </p:nvSpPr>
            <p:spPr bwMode="auto">
              <a:xfrm flipH="1">
                <a:off x="3610" y="2434"/>
                <a:ext cx="50" cy="46"/>
              </a:xfrm>
              <a:prstGeom prst="line">
                <a:avLst/>
              </a:prstGeom>
              <a:noFill/>
              <a:ln w="28440">
                <a:solidFill>
                  <a:srgbClr val="002D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3" name="Group 27"/>
              <p:cNvGrpSpPr>
                <a:grpSpLocks/>
              </p:cNvGrpSpPr>
              <p:nvPr/>
            </p:nvGrpSpPr>
            <p:grpSpPr bwMode="auto">
              <a:xfrm>
                <a:off x="1451" y="1180"/>
                <a:ext cx="2639" cy="2228"/>
                <a:chOff x="1451" y="1180"/>
                <a:chExt cx="2639" cy="2228"/>
              </a:xfrm>
            </p:grpSpPr>
            <p:sp>
              <p:nvSpPr>
                <p:cNvPr id="10264" name="Line 28"/>
                <p:cNvSpPr>
                  <a:spLocks noChangeShapeType="1"/>
                </p:cNvSpPr>
                <p:nvPr/>
              </p:nvSpPr>
              <p:spPr bwMode="auto">
                <a:xfrm>
                  <a:off x="1451" y="1180"/>
                  <a:ext cx="1" cy="2229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Line 29"/>
                <p:cNvSpPr>
                  <a:spLocks noChangeShapeType="1"/>
                </p:cNvSpPr>
                <p:nvPr/>
              </p:nvSpPr>
              <p:spPr bwMode="auto">
                <a:xfrm>
                  <a:off x="1451" y="3409"/>
                  <a:ext cx="2640" cy="1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Line 30"/>
                <p:cNvSpPr>
                  <a:spLocks noChangeShapeType="1"/>
                </p:cNvSpPr>
                <p:nvPr/>
              </p:nvSpPr>
              <p:spPr bwMode="auto">
                <a:xfrm>
                  <a:off x="2363" y="3363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Line 31"/>
                <p:cNvSpPr>
                  <a:spLocks noChangeShapeType="1"/>
                </p:cNvSpPr>
                <p:nvPr/>
              </p:nvSpPr>
              <p:spPr bwMode="auto">
                <a:xfrm>
                  <a:off x="1931" y="3363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8" name="Line 32"/>
                <p:cNvSpPr>
                  <a:spLocks noChangeShapeType="1"/>
                </p:cNvSpPr>
                <p:nvPr/>
              </p:nvSpPr>
              <p:spPr bwMode="auto">
                <a:xfrm>
                  <a:off x="3227" y="3363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Line 33"/>
                <p:cNvSpPr>
                  <a:spLocks noChangeShapeType="1"/>
                </p:cNvSpPr>
                <p:nvPr/>
              </p:nvSpPr>
              <p:spPr bwMode="auto">
                <a:xfrm>
                  <a:off x="2795" y="3363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Line 34"/>
                <p:cNvSpPr>
                  <a:spLocks noChangeShapeType="1"/>
                </p:cNvSpPr>
                <p:nvPr/>
              </p:nvSpPr>
              <p:spPr bwMode="auto">
                <a:xfrm>
                  <a:off x="3659" y="3363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1" name="Line 35"/>
                <p:cNvSpPr>
                  <a:spLocks noChangeShapeType="1"/>
                </p:cNvSpPr>
                <p:nvPr/>
              </p:nvSpPr>
              <p:spPr bwMode="auto">
                <a:xfrm>
                  <a:off x="1451" y="3409"/>
                  <a:ext cx="2640" cy="1"/>
                </a:xfrm>
                <a:prstGeom prst="line">
                  <a:avLst/>
                </a:prstGeom>
                <a:noFill/>
                <a:ln w="28440">
                  <a:solidFill>
                    <a:srgbClr val="002DB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52" name="Line 36"/>
            <p:cNvSpPr>
              <a:spLocks noChangeShapeType="1"/>
            </p:cNvSpPr>
            <p:nvPr/>
          </p:nvSpPr>
          <p:spPr bwMode="auto">
            <a:xfrm>
              <a:off x="1402" y="2632"/>
              <a:ext cx="2736" cy="1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 err="1" smtClean="0"/>
              <a:t>Cournot’s</a:t>
            </a:r>
            <a:r>
              <a:rPr lang="en-US" altLang="x-none" sz="2800" dirty="0" smtClean="0"/>
              <a:t> Model </a:t>
            </a:r>
            <a:r>
              <a:rPr lang="en-US" altLang="x-none" sz="2800" dirty="0" smtClean="0"/>
              <a:t>of </a:t>
            </a:r>
            <a:r>
              <a:rPr lang="en-US" altLang="x-none" sz="2800" dirty="0" smtClean="0"/>
              <a:t>Competition</a:t>
            </a:r>
            <a:endParaRPr lang="en-US" altLang="x-none" sz="2800" dirty="0" smtClean="0"/>
          </a:p>
        </p:txBody>
      </p:sp>
    </p:spTree>
    <p:extLst>
      <p:ext uri="{BB962C8B-B14F-4D97-AF65-F5344CB8AC3E}">
        <p14:creationId xmlns:p14="http://schemas.microsoft.com/office/powerpoint/2010/main" val="287968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Firm Size Industry Profile</a:t>
            </a:r>
          </a:p>
        </p:txBody>
      </p:sp>
      <p:pic>
        <p:nvPicPr>
          <p:cNvPr id="1126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56640"/>
            <a:ext cx="6399213" cy="238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302000"/>
            <a:ext cx="6399213" cy="237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Industry concentration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387475"/>
            <a:ext cx="4505325" cy="4027488"/>
          </a:xfrm>
        </p:spPr>
        <p:txBody>
          <a:bodyPr>
            <a:normAutofit/>
          </a:bodyPr>
          <a:lstStyle/>
          <a:p>
            <a:r>
              <a:rPr lang="en-US" altLang="x-none" sz="2800" dirty="0" smtClean="0"/>
              <a:t>Industries with few firms are ‘concentrated’</a:t>
            </a:r>
          </a:p>
          <a:p>
            <a:r>
              <a:rPr lang="en-US" altLang="x-none" sz="2800" dirty="0" smtClean="0"/>
              <a:t>Industries with many firms are ‘fragmented’</a:t>
            </a:r>
          </a:p>
          <a:p>
            <a:r>
              <a:rPr lang="en-US" altLang="x-none" sz="2800" dirty="0" smtClean="0"/>
              <a:t>However, most industries have both large and small firms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00564578"/>
              </p:ext>
            </p:extLst>
          </p:nvPr>
        </p:nvGraphicFramePr>
        <p:xfrm>
          <a:off x="4419600" y="1254125"/>
          <a:ext cx="47244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8639282" imgH="5915128" progId="Excel.Chart.8">
                  <p:embed followColorScheme="full"/>
                </p:oleObj>
              </mc:Choice>
              <mc:Fallback>
                <p:oleObj name="Chart" r:id="rId4" imgW="8639282" imgH="5915128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54125"/>
                        <a:ext cx="47244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2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Some </a:t>
            </a:r>
            <a:r>
              <a:rPr lang="en-US" altLang="x-none" dirty="0" smtClean="0"/>
              <a:t>Examples</a:t>
            </a:r>
            <a:endParaRPr lang="en-US" altLang="x-none" dirty="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386840"/>
            <a:ext cx="7305675" cy="407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Assessing concentration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mtClean="0"/>
              <a:t>Four Firm Concentration Ratio (CR4)</a:t>
            </a:r>
          </a:p>
          <a:p>
            <a:pPr lvl="1">
              <a:lnSpc>
                <a:spcPct val="90000"/>
              </a:lnSpc>
            </a:pPr>
            <a:r>
              <a:rPr lang="en-US" altLang="x-none" smtClean="0"/>
              <a:t>Add up the sales for all firms in the industry</a:t>
            </a:r>
          </a:p>
          <a:p>
            <a:pPr lvl="1">
              <a:lnSpc>
                <a:spcPct val="90000"/>
              </a:lnSpc>
            </a:pPr>
            <a:r>
              <a:rPr lang="en-US" altLang="x-none" smtClean="0"/>
              <a:t>Add up the sales of the four largest firms in the industry </a:t>
            </a:r>
          </a:p>
          <a:p>
            <a:pPr lvl="1">
              <a:lnSpc>
                <a:spcPct val="90000"/>
              </a:lnSpc>
            </a:pPr>
            <a:r>
              <a:rPr lang="en-US" altLang="x-none" smtClean="0"/>
              <a:t> Divide the second number by the first</a:t>
            </a:r>
          </a:p>
          <a:p>
            <a:pPr>
              <a:lnSpc>
                <a:spcPct val="90000"/>
              </a:lnSpc>
            </a:pPr>
            <a:r>
              <a:rPr lang="en-US" altLang="x-none" smtClean="0"/>
              <a:t>OR</a:t>
            </a:r>
          </a:p>
          <a:p>
            <a:pPr lvl="1">
              <a:lnSpc>
                <a:spcPct val="90000"/>
              </a:lnSpc>
            </a:pPr>
            <a:r>
              <a:rPr lang="en-US" altLang="x-none" smtClean="0"/>
              <a:t>Add the market shares of the four largest firms (this is exactly equivalent to the first method) </a:t>
            </a:r>
          </a:p>
          <a:p>
            <a:pPr lvl="1">
              <a:lnSpc>
                <a:spcPct val="90000"/>
              </a:lnSpc>
            </a:pPr>
            <a:endParaRPr lang="en-US" altLang="x-none" smtClean="0"/>
          </a:p>
          <a:p>
            <a:pPr>
              <a:lnSpc>
                <a:spcPct val="90000"/>
              </a:lnSpc>
            </a:pPr>
            <a:endParaRPr lang="en-US" altLang="x-none" smtClean="0"/>
          </a:p>
        </p:txBody>
      </p:sp>
    </p:spTree>
    <p:extLst>
      <p:ext uri="{BB962C8B-B14F-4D97-AF65-F5344CB8AC3E}">
        <p14:creationId xmlns:p14="http://schemas.microsoft.com/office/powerpoint/2010/main" val="2559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Models of Oligopolistic Competition:</a:t>
            </a:r>
            <a:br>
              <a:rPr lang="en-US" sz="2800" dirty="0" smtClean="0"/>
            </a:br>
            <a:r>
              <a:rPr lang="en-US" sz="3200" dirty="0" smtClean="0"/>
              <a:t>Bertrand and </a:t>
            </a:r>
            <a:r>
              <a:rPr lang="en-US" sz="3200" dirty="0" err="1" smtClean="0"/>
              <a:t>Cournot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B189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2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/>
              <a:t>Models of Competition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42900" indent="-342900" algn="l">
              <a:spcBef>
                <a:spcPts val="1938"/>
              </a:spcBef>
              <a:spcAft>
                <a:spcPts val="1138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dirty="0" smtClean="0"/>
              <a:t>Monopoly</a:t>
            </a:r>
            <a:endParaRPr lang="en-GB" sz="3200" dirty="0" smtClean="0"/>
          </a:p>
          <a:p>
            <a:pPr marL="342900" indent="-342900" algn="l">
              <a:spcBef>
                <a:spcPts val="1938"/>
              </a:spcBef>
              <a:spcAft>
                <a:spcPts val="1138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dirty="0" smtClean="0"/>
              <a:t>Bertrand’s </a:t>
            </a:r>
            <a:r>
              <a:rPr lang="en-GB" sz="3200" dirty="0" smtClean="0"/>
              <a:t>model</a:t>
            </a:r>
            <a:endParaRPr lang="en-GB" sz="3200" dirty="0" smtClean="0"/>
          </a:p>
          <a:p>
            <a:pPr marL="742950" lvl="1" indent="-285750" algn="l">
              <a:spcBef>
                <a:spcPts val="1838"/>
              </a:spcBef>
              <a:spcAft>
                <a:spcPts val="1138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Quantity can be easily adjusted.</a:t>
            </a:r>
          </a:p>
          <a:p>
            <a:pPr marL="342900" indent="-342900" algn="l">
              <a:spcBef>
                <a:spcPts val="1938"/>
              </a:spcBef>
              <a:spcAft>
                <a:spcPts val="1138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dirty="0" err="1" smtClean="0"/>
              <a:t>Cournot’s</a:t>
            </a:r>
            <a:r>
              <a:rPr lang="en-GB" sz="3200" dirty="0" smtClean="0"/>
              <a:t> model</a:t>
            </a:r>
          </a:p>
          <a:p>
            <a:pPr marL="742950" lvl="1" indent="-285750" algn="l">
              <a:spcBef>
                <a:spcPts val="1838"/>
              </a:spcBef>
              <a:spcAft>
                <a:spcPts val="1138"/>
              </a:spcAft>
              <a:buFontTx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Quantities are chosen first, and can’t be easily altered; then prices are set.</a:t>
            </a:r>
          </a:p>
        </p:txBody>
      </p:sp>
    </p:spTree>
    <p:extLst>
      <p:ext uri="{BB962C8B-B14F-4D97-AF65-F5344CB8AC3E}">
        <p14:creationId xmlns:p14="http://schemas.microsoft.com/office/powerpoint/2010/main" val="384388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mtClean="0"/>
              <a:t>Monopolist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2436814" y="1058016"/>
            <a:ext cx="1587" cy="4159144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2436813" y="5217160"/>
            <a:ext cx="4800600" cy="0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2436813" y="4424680"/>
            <a:ext cx="4570412" cy="1376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1366296" y="2707641"/>
            <a:ext cx="869447" cy="340735"/>
          </a:xfrm>
          <a:prstGeom prst="roundRect">
            <a:avLst>
              <a:gd name="adj" fmla="val 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P* = 3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7385883" y="5019041"/>
            <a:ext cx="10778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 i="1">
                <a:solidFill>
                  <a:schemeClr val="tx1"/>
                </a:solidFill>
                <a:latin typeface="Tahoma" pitchFamily="34" charset="0"/>
              </a:rPr>
              <a:t>Quantity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2436813" y="1254760"/>
            <a:ext cx="4572000" cy="3962400"/>
          </a:xfrm>
          <a:prstGeom prst="line">
            <a:avLst/>
          </a:prstGeom>
          <a:noFill/>
          <a:ln w="25527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83485" y="1320800"/>
            <a:ext cx="907919" cy="586957"/>
          </a:xfrm>
          <a:prstGeom prst="roundRect">
            <a:avLst>
              <a:gd name="adj" fmla="val 45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Market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price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172203" y="1915160"/>
            <a:ext cx="2044447" cy="120251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3600" i="1">
                <a:solidFill>
                  <a:schemeClr val="tx1"/>
                </a:solidFill>
                <a:latin typeface="Tahoma" pitchFamily="34" charset="0"/>
              </a:rPr>
              <a:t>Demand: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3600" i="1">
                <a:solidFill>
                  <a:schemeClr val="tx1"/>
                </a:solidFill>
                <a:latin typeface="Tahoma" pitchFamily="34" charset="0"/>
              </a:rPr>
              <a:t>p=5-q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716852" y="4134380"/>
            <a:ext cx="590524" cy="340735"/>
          </a:xfrm>
          <a:prstGeom prst="roundRect">
            <a:avLst>
              <a:gd name="adj" fmla="val 4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c=1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880126" y="5415281"/>
            <a:ext cx="8646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q* = 2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265614" y="4358640"/>
            <a:ext cx="1587" cy="873655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0" name="Group 22"/>
          <p:cNvGrpSpPr>
            <a:grpSpLocks/>
          </p:cNvGrpSpPr>
          <p:nvPr/>
        </p:nvGrpSpPr>
        <p:grpSpPr bwMode="auto">
          <a:xfrm>
            <a:off x="2284413" y="1254760"/>
            <a:ext cx="152400" cy="3961025"/>
            <a:chOff x="1200" y="1104"/>
            <a:chExt cx="288" cy="2592"/>
          </a:xfrm>
        </p:grpSpPr>
        <p:sp>
          <p:nvSpPr>
            <p:cNvPr id="4120" name="Line 16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7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18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19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0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1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23"/>
          <p:cNvGrpSpPr>
            <a:grpSpLocks/>
          </p:cNvGrpSpPr>
          <p:nvPr/>
        </p:nvGrpSpPr>
        <p:grpSpPr bwMode="auto">
          <a:xfrm rot="-5400000">
            <a:off x="4655979" y="2997994"/>
            <a:ext cx="132080" cy="4570412"/>
            <a:chOff x="1200" y="1104"/>
            <a:chExt cx="288" cy="2592"/>
          </a:xfrm>
        </p:grpSpPr>
        <p:sp>
          <p:nvSpPr>
            <p:cNvPr id="4114" name="Line 24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25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6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7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8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9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Rectangle 31"/>
          <p:cNvSpPr>
            <a:spLocks noChangeArrowheads="1"/>
          </p:cNvSpPr>
          <p:nvPr/>
        </p:nvSpPr>
        <p:spPr bwMode="auto">
          <a:xfrm>
            <a:off x="2436813" y="2839720"/>
            <a:ext cx="1828800" cy="1584960"/>
          </a:xfrm>
          <a:prstGeom prst="rect">
            <a:avLst/>
          </a:prstGeom>
          <a:solidFill>
            <a:srgbClr val="FF99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4113" name="AutoShape 14"/>
          <p:cNvSpPr>
            <a:spLocks noChangeArrowheads="1"/>
          </p:cNvSpPr>
          <p:nvPr/>
        </p:nvSpPr>
        <p:spPr bwMode="auto">
          <a:xfrm>
            <a:off x="2814654" y="3302000"/>
            <a:ext cx="1082645" cy="771623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4400">
                <a:solidFill>
                  <a:schemeClr val="tx1"/>
                </a:solidFill>
                <a:latin typeface="Symbol" pitchFamily="18" charset="2"/>
              </a:rPr>
              <a:t>=4</a:t>
            </a:r>
          </a:p>
        </p:txBody>
      </p:sp>
    </p:spTree>
    <p:extLst>
      <p:ext uri="{BB962C8B-B14F-4D97-AF65-F5344CB8AC3E}">
        <p14:creationId xmlns:p14="http://schemas.microsoft.com/office/powerpoint/2010/main" val="1752090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28600" y="5613401"/>
            <a:ext cx="19050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x-none" sz="1000">
                <a:solidFill>
                  <a:srgbClr val="002DBE"/>
                </a:solidFill>
                <a:latin typeface="Tahoma" pitchFamily="34" charset="0"/>
              </a:rPr>
              <a:t>07/14/04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124200" y="5613401"/>
            <a:ext cx="28956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x-none" sz="1000">
                <a:solidFill>
                  <a:srgbClr val="002DBE"/>
                </a:solidFill>
                <a:latin typeface="Tahoma" pitchFamily="34" charset="0"/>
              </a:rPr>
              <a:t>B189 - Simon Rodan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010400" y="5613401"/>
            <a:ext cx="19050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E59B945-D7C8-4757-B77C-A7BF529CC077}" type="slidenum">
              <a:rPr lang="en-GB" altLang="x-none" sz="1000">
                <a:solidFill>
                  <a:srgbClr val="002DBE"/>
                </a:solidFill>
                <a:latin typeface="Tahoma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GB" altLang="x-none" sz="1000">
              <a:solidFill>
                <a:srgbClr val="002DBE"/>
              </a:solidFill>
              <a:latin typeface="Tahoma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460500" y="3645959"/>
            <a:ext cx="65785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>
                <a:solidFill>
                  <a:schemeClr val="tx1"/>
                </a:solidFill>
                <a:latin typeface="Tahoma" pitchFamily="34" charset="0"/>
              </a:rPr>
              <a:t>LRAC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827463" y="5164879"/>
            <a:ext cx="1087455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>
                <a:solidFill>
                  <a:srgbClr val="002DBE"/>
                </a:solidFill>
                <a:latin typeface="Tahoma" pitchFamily="34" charset="0"/>
              </a:rPr>
              <a:t># of firms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882650" y="2759922"/>
            <a:ext cx="617775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>
                <a:solidFill>
                  <a:srgbClr val="002DBE"/>
                </a:solidFill>
                <a:latin typeface="Tahoma" pitchFamily="34" charset="0"/>
              </a:rPr>
              <a:t>Price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930525" y="4870447"/>
            <a:ext cx="3713163" cy="341206"/>
            <a:chOff x="1846" y="3540"/>
            <a:chExt cx="2339" cy="248"/>
          </a:xfrm>
        </p:grpSpPr>
        <p:sp>
          <p:nvSpPr>
            <p:cNvPr id="5158" name="AutoShape 9"/>
            <p:cNvSpPr>
              <a:spLocks noChangeArrowheads="1"/>
            </p:cNvSpPr>
            <p:nvPr/>
          </p:nvSpPr>
          <p:spPr bwMode="auto">
            <a:xfrm>
              <a:off x="1846" y="3540"/>
              <a:ext cx="185" cy="248"/>
            </a:xfrm>
            <a:prstGeom prst="roundRect">
              <a:avLst>
                <a:gd name="adj" fmla="val 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5159" name="AutoShape 10"/>
            <p:cNvSpPr>
              <a:spLocks noChangeArrowheads="1"/>
            </p:cNvSpPr>
            <p:nvPr/>
          </p:nvSpPr>
          <p:spPr bwMode="auto">
            <a:xfrm>
              <a:off x="2276" y="3540"/>
              <a:ext cx="185" cy="248"/>
            </a:xfrm>
            <a:prstGeom prst="roundRect">
              <a:avLst>
                <a:gd name="adj" fmla="val 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5160" name="AutoShape 11"/>
            <p:cNvSpPr>
              <a:spLocks noChangeArrowheads="1"/>
            </p:cNvSpPr>
            <p:nvPr/>
          </p:nvSpPr>
          <p:spPr bwMode="auto">
            <a:xfrm>
              <a:off x="2707" y="3540"/>
              <a:ext cx="185" cy="248"/>
            </a:xfrm>
            <a:prstGeom prst="roundRect">
              <a:avLst>
                <a:gd name="adj" fmla="val 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5161" name="AutoShape 12"/>
            <p:cNvSpPr>
              <a:spLocks noChangeArrowheads="1"/>
            </p:cNvSpPr>
            <p:nvPr/>
          </p:nvSpPr>
          <p:spPr bwMode="auto">
            <a:xfrm>
              <a:off x="3138" y="3540"/>
              <a:ext cx="185" cy="248"/>
            </a:xfrm>
            <a:prstGeom prst="roundRect">
              <a:avLst>
                <a:gd name="adj" fmla="val 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5162" name="AutoShape 13"/>
            <p:cNvSpPr>
              <a:spLocks noChangeArrowheads="1"/>
            </p:cNvSpPr>
            <p:nvPr/>
          </p:nvSpPr>
          <p:spPr bwMode="auto">
            <a:xfrm>
              <a:off x="3569" y="3540"/>
              <a:ext cx="185" cy="248"/>
            </a:xfrm>
            <a:prstGeom prst="roundRect">
              <a:avLst>
                <a:gd name="adj" fmla="val 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5163" name="AutoShape 14"/>
            <p:cNvSpPr>
              <a:spLocks noChangeArrowheads="1"/>
            </p:cNvSpPr>
            <p:nvPr/>
          </p:nvSpPr>
          <p:spPr bwMode="auto">
            <a:xfrm>
              <a:off x="4000" y="3540"/>
              <a:ext cx="185" cy="248"/>
            </a:xfrm>
            <a:prstGeom prst="roundRect">
              <a:avLst>
                <a:gd name="adj" fmla="val 5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x-none" sz="1600">
                  <a:solidFill>
                    <a:srgbClr val="002DBE"/>
                  </a:solidFill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129" name="Group 15"/>
          <p:cNvGrpSpPr>
            <a:grpSpLocks/>
          </p:cNvGrpSpPr>
          <p:nvPr/>
        </p:nvGrpSpPr>
        <p:grpSpPr bwMode="auto">
          <a:xfrm>
            <a:off x="2989263" y="2332038"/>
            <a:ext cx="74612" cy="61912"/>
            <a:chOff x="1883" y="1695"/>
            <a:chExt cx="47" cy="45"/>
          </a:xfrm>
        </p:grpSpPr>
        <p:sp>
          <p:nvSpPr>
            <p:cNvPr id="5156" name="Line 16"/>
            <p:cNvSpPr>
              <a:spLocks noChangeShapeType="1"/>
            </p:cNvSpPr>
            <p:nvPr/>
          </p:nvSpPr>
          <p:spPr bwMode="auto">
            <a:xfrm>
              <a:off x="1883" y="1695"/>
              <a:ext cx="48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17"/>
            <p:cNvSpPr>
              <a:spLocks noChangeShapeType="1"/>
            </p:cNvSpPr>
            <p:nvPr/>
          </p:nvSpPr>
          <p:spPr bwMode="auto">
            <a:xfrm flipH="1">
              <a:off x="1882" y="1695"/>
              <a:ext cx="50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0" name="Group 18"/>
          <p:cNvGrpSpPr>
            <a:grpSpLocks/>
          </p:cNvGrpSpPr>
          <p:nvPr/>
        </p:nvGrpSpPr>
        <p:grpSpPr bwMode="auto">
          <a:xfrm>
            <a:off x="3675063" y="3740892"/>
            <a:ext cx="74612" cy="63288"/>
            <a:chOff x="2315" y="2719"/>
            <a:chExt cx="47" cy="46"/>
          </a:xfrm>
        </p:grpSpPr>
        <p:sp>
          <p:nvSpPr>
            <p:cNvPr id="5154" name="Line 19"/>
            <p:cNvSpPr>
              <a:spLocks noChangeShapeType="1"/>
            </p:cNvSpPr>
            <p:nvPr/>
          </p:nvSpPr>
          <p:spPr bwMode="auto">
            <a:xfrm>
              <a:off x="2315" y="2719"/>
              <a:ext cx="48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20"/>
            <p:cNvSpPr>
              <a:spLocks noChangeShapeType="1"/>
            </p:cNvSpPr>
            <p:nvPr/>
          </p:nvSpPr>
          <p:spPr bwMode="auto">
            <a:xfrm flipH="1">
              <a:off x="2314" y="2719"/>
              <a:ext cx="50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1" name="Group 21"/>
          <p:cNvGrpSpPr>
            <a:grpSpLocks/>
          </p:cNvGrpSpPr>
          <p:nvPr/>
        </p:nvGrpSpPr>
        <p:grpSpPr bwMode="auto">
          <a:xfrm>
            <a:off x="2303463" y="1820228"/>
            <a:ext cx="4189412" cy="3065357"/>
            <a:chOff x="1451" y="1323"/>
            <a:chExt cx="2639" cy="2228"/>
          </a:xfrm>
        </p:grpSpPr>
        <p:sp>
          <p:nvSpPr>
            <p:cNvPr id="5146" name="Line 22"/>
            <p:cNvSpPr>
              <a:spLocks noChangeShapeType="1"/>
            </p:cNvSpPr>
            <p:nvPr/>
          </p:nvSpPr>
          <p:spPr bwMode="auto">
            <a:xfrm>
              <a:off x="1451" y="1323"/>
              <a:ext cx="1" cy="2229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3"/>
            <p:cNvSpPr>
              <a:spLocks noChangeShapeType="1"/>
            </p:cNvSpPr>
            <p:nvPr/>
          </p:nvSpPr>
          <p:spPr bwMode="auto">
            <a:xfrm>
              <a:off x="1451" y="3552"/>
              <a:ext cx="2640" cy="1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4"/>
            <p:cNvSpPr>
              <a:spLocks noChangeShapeType="1"/>
            </p:cNvSpPr>
            <p:nvPr/>
          </p:nvSpPr>
          <p:spPr bwMode="auto">
            <a:xfrm>
              <a:off x="2363" y="3506"/>
              <a:ext cx="1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5"/>
            <p:cNvSpPr>
              <a:spLocks noChangeShapeType="1"/>
            </p:cNvSpPr>
            <p:nvPr/>
          </p:nvSpPr>
          <p:spPr bwMode="auto">
            <a:xfrm>
              <a:off x="1931" y="3506"/>
              <a:ext cx="1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6"/>
            <p:cNvSpPr>
              <a:spLocks noChangeShapeType="1"/>
            </p:cNvSpPr>
            <p:nvPr/>
          </p:nvSpPr>
          <p:spPr bwMode="auto">
            <a:xfrm>
              <a:off x="3227" y="3506"/>
              <a:ext cx="1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7"/>
            <p:cNvSpPr>
              <a:spLocks noChangeShapeType="1"/>
            </p:cNvSpPr>
            <p:nvPr/>
          </p:nvSpPr>
          <p:spPr bwMode="auto">
            <a:xfrm>
              <a:off x="2795" y="3506"/>
              <a:ext cx="1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8"/>
            <p:cNvSpPr>
              <a:spLocks noChangeShapeType="1"/>
            </p:cNvSpPr>
            <p:nvPr/>
          </p:nvSpPr>
          <p:spPr bwMode="auto">
            <a:xfrm>
              <a:off x="3659" y="3506"/>
              <a:ext cx="1" cy="46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29"/>
            <p:cNvSpPr>
              <a:spLocks noChangeShapeType="1"/>
            </p:cNvSpPr>
            <p:nvPr/>
          </p:nvSpPr>
          <p:spPr bwMode="auto">
            <a:xfrm>
              <a:off x="1451" y="3552"/>
              <a:ext cx="2640" cy="1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" name="Line 30"/>
          <p:cNvSpPr>
            <a:spLocks noChangeShapeType="1"/>
          </p:cNvSpPr>
          <p:nvPr/>
        </p:nvSpPr>
        <p:spPr bwMode="auto">
          <a:xfrm>
            <a:off x="2225675" y="3817939"/>
            <a:ext cx="4343400" cy="1375"/>
          </a:xfrm>
          <a:prstGeom prst="line">
            <a:avLst/>
          </a:prstGeom>
          <a:noFill/>
          <a:ln w="2844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3" name="Group 31"/>
          <p:cNvGrpSpPr>
            <a:grpSpLocks/>
          </p:cNvGrpSpPr>
          <p:nvPr/>
        </p:nvGrpSpPr>
        <p:grpSpPr bwMode="auto">
          <a:xfrm>
            <a:off x="4356101" y="3739516"/>
            <a:ext cx="74613" cy="63288"/>
            <a:chOff x="2744" y="2718"/>
            <a:chExt cx="47" cy="46"/>
          </a:xfrm>
        </p:grpSpPr>
        <p:sp>
          <p:nvSpPr>
            <p:cNvPr id="5144" name="Line 32"/>
            <p:cNvSpPr>
              <a:spLocks noChangeShapeType="1"/>
            </p:cNvSpPr>
            <p:nvPr/>
          </p:nvSpPr>
          <p:spPr bwMode="auto">
            <a:xfrm>
              <a:off x="2744" y="2718"/>
              <a:ext cx="48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3"/>
            <p:cNvSpPr>
              <a:spLocks noChangeShapeType="1"/>
            </p:cNvSpPr>
            <p:nvPr/>
          </p:nvSpPr>
          <p:spPr bwMode="auto">
            <a:xfrm flipH="1">
              <a:off x="2743" y="2718"/>
              <a:ext cx="50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4" name="Group 34"/>
          <p:cNvGrpSpPr>
            <a:grpSpLocks/>
          </p:cNvGrpSpPr>
          <p:nvPr/>
        </p:nvGrpSpPr>
        <p:grpSpPr bwMode="auto">
          <a:xfrm>
            <a:off x="5041901" y="3739516"/>
            <a:ext cx="74613" cy="63288"/>
            <a:chOff x="3176" y="2718"/>
            <a:chExt cx="47" cy="46"/>
          </a:xfrm>
        </p:grpSpPr>
        <p:sp>
          <p:nvSpPr>
            <p:cNvPr id="5142" name="Line 35"/>
            <p:cNvSpPr>
              <a:spLocks noChangeShapeType="1"/>
            </p:cNvSpPr>
            <p:nvPr/>
          </p:nvSpPr>
          <p:spPr bwMode="auto">
            <a:xfrm>
              <a:off x="3176" y="2718"/>
              <a:ext cx="48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36"/>
            <p:cNvSpPr>
              <a:spLocks noChangeShapeType="1"/>
            </p:cNvSpPr>
            <p:nvPr/>
          </p:nvSpPr>
          <p:spPr bwMode="auto">
            <a:xfrm flipH="1">
              <a:off x="3175" y="2718"/>
              <a:ext cx="50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37"/>
          <p:cNvGrpSpPr>
            <a:grpSpLocks/>
          </p:cNvGrpSpPr>
          <p:nvPr/>
        </p:nvGrpSpPr>
        <p:grpSpPr bwMode="auto">
          <a:xfrm>
            <a:off x="5727701" y="3739516"/>
            <a:ext cx="74613" cy="63288"/>
            <a:chOff x="3608" y="2718"/>
            <a:chExt cx="47" cy="46"/>
          </a:xfrm>
        </p:grpSpPr>
        <p:sp>
          <p:nvSpPr>
            <p:cNvPr id="5140" name="Line 38"/>
            <p:cNvSpPr>
              <a:spLocks noChangeShapeType="1"/>
            </p:cNvSpPr>
            <p:nvPr/>
          </p:nvSpPr>
          <p:spPr bwMode="auto">
            <a:xfrm>
              <a:off x="3608" y="2718"/>
              <a:ext cx="48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39"/>
            <p:cNvSpPr>
              <a:spLocks noChangeShapeType="1"/>
            </p:cNvSpPr>
            <p:nvPr/>
          </p:nvSpPr>
          <p:spPr bwMode="auto">
            <a:xfrm flipH="1">
              <a:off x="3607" y="2718"/>
              <a:ext cx="50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6" name="Group 40"/>
          <p:cNvGrpSpPr>
            <a:grpSpLocks/>
          </p:cNvGrpSpPr>
          <p:nvPr/>
        </p:nvGrpSpPr>
        <p:grpSpPr bwMode="auto">
          <a:xfrm>
            <a:off x="6413501" y="3740892"/>
            <a:ext cx="74613" cy="63288"/>
            <a:chOff x="4040" y="2719"/>
            <a:chExt cx="47" cy="46"/>
          </a:xfrm>
        </p:grpSpPr>
        <p:sp>
          <p:nvSpPr>
            <p:cNvPr id="5138" name="Line 41"/>
            <p:cNvSpPr>
              <a:spLocks noChangeShapeType="1"/>
            </p:cNvSpPr>
            <p:nvPr/>
          </p:nvSpPr>
          <p:spPr bwMode="auto">
            <a:xfrm>
              <a:off x="4040" y="2719"/>
              <a:ext cx="48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42"/>
            <p:cNvSpPr>
              <a:spLocks noChangeShapeType="1"/>
            </p:cNvSpPr>
            <p:nvPr/>
          </p:nvSpPr>
          <p:spPr bwMode="auto">
            <a:xfrm flipH="1">
              <a:off x="4039" y="2719"/>
              <a:ext cx="50" cy="47"/>
            </a:xfrm>
            <a:prstGeom prst="line">
              <a:avLst/>
            </a:prstGeom>
            <a:noFill/>
            <a:ln w="28440">
              <a:solidFill>
                <a:srgbClr val="002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7" name="Rectangle 44"/>
          <p:cNvSpPr>
            <a:spLocks noGrp="1" noChangeArrowheads="1"/>
          </p:cNvSpPr>
          <p:nvPr>
            <p:ph type="title"/>
          </p:nvPr>
        </p:nvSpPr>
        <p:spPr>
          <a:xfrm>
            <a:off x="2152650" y="66675"/>
            <a:ext cx="6905625" cy="523875"/>
          </a:xfrm>
        </p:spPr>
        <p:txBody>
          <a:bodyPr/>
          <a:lstStyle/>
          <a:p>
            <a:r>
              <a:rPr lang="en-US" altLang="x-none" sz="3200" dirty="0" smtClean="0"/>
              <a:t>Bertrand’s Model </a:t>
            </a:r>
            <a:r>
              <a:rPr lang="en-US" altLang="x-none" sz="3200" dirty="0" smtClean="0"/>
              <a:t>of </a:t>
            </a:r>
            <a:r>
              <a:rPr lang="en-US" altLang="x-none" sz="3200" dirty="0" smtClean="0"/>
              <a:t>Competition</a:t>
            </a:r>
            <a:endParaRPr lang="en-US" altLang="x-none" sz="3200" dirty="0" smtClean="0"/>
          </a:p>
        </p:txBody>
      </p:sp>
    </p:spTree>
    <p:extLst>
      <p:ext uri="{BB962C8B-B14F-4D97-AF65-F5344CB8AC3E}">
        <p14:creationId xmlns:p14="http://schemas.microsoft.com/office/powerpoint/2010/main" val="355184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The Oil Super Majors</a:t>
            </a:r>
          </a:p>
        </p:txBody>
      </p:sp>
      <p:graphicFrame>
        <p:nvGraphicFramePr>
          <p:cNvPr id="64742" name="Group 230"/>
          <p:cNvGraphicFramePr>
            <a:graphicFrameLocks noGrp="1"/>
          </p:cNvGraphicFramePr>
          <p:nvPr>
            <p:ph idx="1"/>
          </p:nvPr>
        </p:nvGraphicFramePr>
        <p:xfrm>
          <a:off x="457200" y="828675"/>
          <a:ext cx="8229600" cy="3886730"/>
        </p:xfrm>
        <a:graphic>
          <a:graphicData uri="http://schemas.openxmlformats.org/drawingml/2006/table">
            <a:tbl>
              <a:tblPr/>
              <a:tblGrid>
                <a:gridCol w="2823882"/>
                <a:gridCol w="2017059"/>
                <a:gridCol w="1771650"/>
                <a:gridCol w="1617009"/>
              </a:tblGrid>
              <a:tr h="1122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819" marR="96819" marT="39624" marB="3962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Sales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($B)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Net Income ($B)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ROS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Royal Dutch Shell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475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26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5%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7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Exxon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434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45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10%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BP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377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17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5%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Chevron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230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27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12%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Total SA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222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14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Bodoni MT" pitchFamily="18" charset="0"/>
                        </a:rPr>
                        <a:t>6%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19" marR="96819" marT="39624" marB="396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Text Box 231"/>
          <p:cNvSpPr txBox="1">
            <a:spLocks noChangeArrowheads="1"/>
          </p:cNvSpPr>
          <p:nvPr/>
        </p:nvSpPr>
        <p:spPr bwMode="auto">
          <a:xfrm>
            <a:off x="3900489" y="5283200"/>
            <a:ext cx="1668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altLang="x-none" sz="1400">
                <a:solidFill>
                  <a:srgbClr val="003399"/>
                </a:solidFill>
              </a:rPr>
              <a:t>Data are for FY2011</a:t>
            </a:r>
          </a:p>
        </p:txBody>
      </p:sp>
    </p:spTree>
    <p:extLst>
      <p:ext uri="{BB962C8B-B14F-4D97-AF65-F5344CB8AC3E}">
        <p14:creationId xmlns:p14="http://schemas.microsoft.com/office/powerpoint/2010/main" val="99582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mtClean="0"/>
              <a:t>Expected Duopoly Profit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436814" y="1058016"/>
            <a:ext cx="1587" cy="4159144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436813" y="5217160"/>
            <a:ext cx="4800600" cy="0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436813" y="4424680"/>
            <a:ext cx="4570412" cy="1376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366296" y="2707641"/>
            <a:ext cx="869447" cy="340735"/>
          </a:xfrm>
          <a:prstGeom prst="roundRect">
            <a:avLst>
              <a:gd name="adj" fmla="val 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P* = 3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385883" y="5019041"/>
            <a:ext cx="10778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 i="1">
                <a:solidFill>
                  <a:schemeClr val="tx1"/>
                </a:solidFill>
                <a:latin typeface="Tahoma" pitchFamily="34" charset="0"/>
              </a:rPr>
              <a:t>Quantity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436813" y="1254760"/>
            <a:ext cx="4572000" cy="3962400"/>
          </a:xfrm>
          <a:prstGeom prst="line">
            <a:avLst/>
          </a:prstGeom>
          <a:noFill/>
          <a:ln w="25527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83485" y="1320800"/>
            <a:ext cx="907919" cy="586957"/>
          </a:xfrm>
          <a:prstGeom prst="roundRect">
            <a:avLst>
              <a:gd name="adj" fmla="val 45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Market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price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106989" y="1518920"/>
            <a:ext cx="2044447" cy="120251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3600" i="1">
                <a:solidFill>
                  <a:schemeClr val="tx1"/>
                </a:solidFill>
                <a:latin typeface="Tahoma" pitchFamily="34" charset="0"/>
              </a:rPr>
              <a:t>Demand: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3600" i="1">
                <a:solidFill>
                  <a:schemeClr val="tx1"/>
                </a:solidFill>
                <a:latin typeface="Tahoma" pitchFamily="34" charset="0"/>
              </a:rPr>
              <a:t>p=5-q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7716852" y="4134380"/>
            <a:ext cx="590524" cy="340735"/>
          </a:xfrm>
          <a:prstGeom prst="roundRect">
            <a:avLst>
              <a:gd name="adj" fmla="val 4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c=1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880126" y="5415281"/>
            <a:ext cx="8646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q* = 2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265614" y="4358640"/>
            <a:ext cx="1587" cy="873655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2284413" y="1254760"/>
            <a:ext cx="152400" cy="3961025"/>
            <a:chOff x="1200" y="1104"/>
            <a:chExt cx="288" cy="2592"/>
          </a:xfrm>
        </p:grpSpPr>
        <p:sp>
          <p:nvSpPr>
            <p:cNvPr id="7194" name="Line 15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16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17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8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19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20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3" name="Group 21"/>
          <p:cNvGrpSpPr>
            <a:grpSpLocks/>
          </p:cNvGrpSpPr>
          <p:nvPr/>
        </p:nvGrpSpPr>
        <p:grpSpPr bwMode="auto">
          <a:xfrm rot="-5400000">
            <a:off x="4655979" y="2997994"/>
            <a:ext cx="132080" cy="4570412"/>
            <a:chOff x="1200" y="1104"/>
            <a:chExt cx="288" cy="2592"/>
          </a:xfrm>
        </p:grpSpPr>
        <p:sp>
          <p:nvSpPr>
            <p:cNvPr id="7188" name="Line 22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3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4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5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6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7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4" name="Rectangle 28"/>
          <p:cNvSpPr>
            <a:spLocks noChangeArrowheads="1"/>
          </p:cNvSpPr>
          <p:nvPr/>
        </p:nvSpPr>
        <p:spPr bwMode="auto">
          <a:xfrm>
            <a:off x="2436813" y="2839720"/>
            <a:ext cx="1828800" cy="1584960"/>
          </a:xfrm>
          <a:prstGeom prst="rect">
            <a:avLst/>
          </a:prstGeom>
          <a:solidFill>
            <a:srgbClr val="FF99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7185" name="AutoShape 30"/>
          <p:cNvSpPr>
            <a:spLocks noChangeArrowheads="1"/>
          </p:cNvSpPr>
          <p:nvPr/>
        </p:nvSpPr>
        <p:spPr bwMode="auto">
          <a:xfrm>
            <a:off x="2435448" y="3567537"/>
            <a:ext cx="875858" cy="52540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8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800" baseline="-25000">
                <a:solidFill>
                  <a:schemeClr val="tx1"/>
                </a:solidFill>
                <a:latin typeface="Symbol" pitchFamily="18" charset="2"/>
              </a:rPr>
              <a:t>2</a:t>
            </a:r>
            <a:r>
              <a:rPr lang="en-GB" altLang="x-none" sz="2800">
                <a:solidFill>
                  <a:schemeClr val="tx1"/>
                </a:solidFill>
                <a:latin typeface="Symbol" pitchFamily="18" charset="2"/>
              </a:rPr>
              <a:t>=2</a:t>
            </a:r>
          </a:p>
        </p:txBody>
      </p:sp>
      <p:sp>
        <p:nvSpPr>
          <p:cNvPr id="7186" name="AutoShape 31"/>
          <p:cNvSpPr>
            <a:spLocks noChangeArrowheads="1"/>
          </p:cNvSpPr>
          <p:nvPr/>
        </p:nvSpPr>
        <p:spPr bwMode="auto">
          <a:xfrm>
            <a:off x="3326035" y="3567537"/>
            <a:ext cx="875858" cy="52540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8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800" baseline="-25000">
                <a:solidFill>
                  <a:schemeClr val="tx1"/>
                </a:solidFill>
                <a:latin typeface="Symbol" pitchFamily="18" charset="2"/>
              </a:rPr>
              <a:t>2</a:t>
            </a:r>
            <a:r>
              <a:rPr lang="en-GB" altLang="x-none" sz="2800">
                <a:solidFill>
                  <a:schemeClr val="tx1"/>
                </a:solidFill>
                <a:latin typeface="Symbol" pitchFamily="18" charset="2"/>
              </a:rPr>
              <a:t>=2</a:t>
            </a:r>
          </a:p>
        </p:txBody>
      </p:sp>
      <p:sp>
        <p:nvSpPr>
          <p:cNvPr id="7187" name="Line 32"/>
          <p:cNvSpPr>
            <a:spLocks noChangeShapeType="1"/>
          </p:cNvSpPr>
          <p:nvPr/>
        </p:nvSpPr>
        <p:spPr bwMode="auto">
          <a:xfrm>
            <a:off x="3352800" y="2839720"/>
            <a:ext cx="0" cy="1584960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19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mtClean="0"/>
              <a:t>Cournot’s Duopoly Prediction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436814" y="1058016"/>
            <a:ext cx="1587" cy="4159144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436813" y="5217160"/>
            <a:ext cx="4800600" cy="0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436813" y="4424680"/>
            <a:ext cx="4570412" cy="1376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203584" y="3208444"/>
            <a:ext cx="1196459" cy="340735"/>
          </a:xfrm>
          <a:prstGeom prst="roundRect">
            <a:avLst>
              <a:gd name="adj" fmla="val 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P* = 2.33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385883" y="5019041"/>
            <a:ext cx="10778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 i="1">
                <a:solidFill>
                  <a:schemeClr val="tx1"/>
                </a:solidFill>
                <a:latin typeface="Tahoma" pitchFamily="34" charset="0"/>
              </a:rPr>
              <a:t>Quantity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436813" y="1254760"/>
            <a:ext cx="4572000" cy="3962400"/>
          </a:xfrm>
          <a:prstGeom prst="line">
            <a:avLst/>
          </a:prstGeom>
          <a:noFill/>
          <a:ln w="25527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3485" y="1320800"/>
            <a:ext cx="907919" cy="586957"/>
          </a:xfrm>
          <a:prstGeom prst="roundRect">
            <a:avLst>
              <a:gd name="adj" fmla="val 45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Market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price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786298" y="3302000"/>
            <a:ext cx="1114706" cy="648512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i="1">
                <a:solidFill>
                  <a:schemeClr val="tx1"/>
                </a:solidFill>
                <a:latin typeface="Tahoma" pitchFamily="34" charset="0"/>
              </a:rPr>
              <a:t>Demand: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i="1">
                <a:solidFill>
                  <a:schemeClr val="tx1"/>
                </a:solidFill>
                <a:latin typeface="Tahoma" pitchFamily="34" charset="0"/>
              </a:rPr>
              <a:t>p=5-q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7716852" y="4134380"/>
            <a:ext cx="590524" cy="340735"/>
          </a:xfrm>
          <a:prstGeom prst="roundRect">
            <a:avLst>
              <a:gd name="adj" fmla="val 4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c=1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300026" y="5415281"/>
            <a:ext cx="119165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q* = 2.66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876800" y="4358640"/>
            <a:ext cx="1588" cy="873655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2284413" y="1254760"/>
            <a:ext cx="152400" cy="3961025"/>
            <a:chOff x="1200" y="1104"/>
            <a:chExt cx="288" cy="2592"/>
          </a:xfrm>
        </p:grpSpPr>
        <p:sp>
          <p:nvSpPr>
            <p:cNvPr id="8222" name="Line 15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16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17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18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19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20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7" name="Group 21"/>
          <p:cNvGrpSpPr>
            <a:grpSpLocks/>
          </p:cNvGrpSpPr>
          <p:nvPr/>
        </p:nvGrpSpPr>
        <p:grpSpPr bwMode="auto">
          <a:xfrm rot="-5400000">
            <a:off x="4655979" y="2997994"/>
            <a:ext cx="132080" cy="4570412"/>
            <a:chOff x="1200" y="1104"/>
            <a:chExt cx="288" cy="2592"/>
          </a:xfrm>
        </p:grpSpPr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3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4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5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6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7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8" name="Rectangle 28"/>
          <p:cNvSpPr>
            <a:spLocks noChangeArrowheads="1"/>
          </p:cNvSpPr>
          <p:nvPr/>
        </p:nvSpPr>
        <p:spPr bwMode="auto">
          <a:xfrm>
            <a:off x="2436813" y="2839720"/>
            <a:ext cx="1828800" cy="158496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8209" name="Line 31"/>
          <p:cNvSpPr>
            <a:spLocks noChangeShapeType="1"/>
          </p:cNvSpPr>
          <p:nvPr/>
        </p:nvSpPr>
        <p:spPr bwMode="auto">
          <a:xfrm>
            <a:off x="3352800" y="2839720"/>
            <a:ext cx="0" cy="1584960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AutoShape 32"/>
          <p:cNvSpPr>
            <a:spLocks noChangeAspect="1" noChangeArrowheads="1"/>
          </p:cNvSpPr>
          <p:nvPr/>
        </p:nvSpPr>
        <p:spPr bwMode="auto">
          <a:xfrm>
            <a:off x="2438401" y="3368040"/>
            <a:ext cx="1216025" cy="1055265"/>
          </a:xfrm>
          <a:prstGeom prst="roundRect">
            <a:avLst>
              <a:gd name="adj" fmla="val 83"/>
            </a:avLst>
          </a:prstGeom>
          <a:solidFill>
            <a:srgbClr val="FF9999">
              <a:alpha val="65097"/>
            </a:srgbClr>
          </a:solidFill>
          <a:ln w="25527">
            <a:solidFill>
              <a:srgbClr val="002DB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8211" name="AutoShape 33"/>
          <p:cNvSpPr>
            <a:spLocks noChangeAspect="1" noChangeArrowheads="1"/>
          </p:cNvSpPr>
          <p:nvPr/>
        </p:nvSpPr>
        <p:spPr bwMode="auto">
          <a:xfrm>
            <a:off x="3657601" y="3369416"/>
            <a:ext cx="1216025" cy="1051137"/>
          </a:xfrm>
          <a:prstGeom prst="roundRect">
            <a:avLst>
              <a:gd name="adj" fmla="val 83"/>
            </a:avLst>
          </a:prstGeom>
          <a:solidFill>
            <a:srgbClr val="FF9999">
              <a:alpha val="65097"/>
            </a:srgbClr>
          </a:solidFill>
          <a:ln w="25527">
            <a:solidFill>
              <a:srgbClr val="002DB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8212" name="AutoShape 35"/>
          <p:cNvSpPr>
            <a:spLocks noChangeArrowheads="1"/>
          </p:cNvSpPr>
          <p:nvPr/>
        </p:nvSpPr>
        <p:spPr bwMode="auto">
          <a:xfrm>
            <a:off x="3728670" y="3750522"/>
            <a:ext cx="997687" cy="40229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000" baseline="-25000">
                <a:solidFill>
                  <a:schemeClr val="tx1"/>
                </a:solidFill>
                <a:latin typeface="Symbol" pitchFamily="18" charset="2"/>
              </a:rPr>
              <a:t></a:t>
            </a: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=1.77</a:t>
            </a:r>
          </a:p>
        </p:txBody>
      </p:sp>
      <p:sp>
        <p:nvSpPr>
          <p:cNvPr id="8213" name="AutoShape 36"/>
          <p:cNvSpPr>
            <a:spLocks noChangeArrowheads="1"/>
          </p:cNvSpPr>
          <p:nvPr/>
        </p:nvSpPr>
        <p:spPr bwMode="auto">
          <a:xfrm>
            <a:off x="2512645" y="3750522"/>
            <a:ext cx="997687" cy="40229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000" baseline="-25000">
                <a:solidFill>
                  <a:schemeClr val="tx1"/>
                </a:solidFill>
                <a:latin typeface="Symbol" pitchFamily="18" charset="2"/>
              </a:rPr>
              <a:t></a:t>
            </a: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=1.77</a:t>
            </a:r>
          </a:p>
        </p:txBody>
      </p:sp>
      <p:sp>
        <p:nvSpPr>
          <p:cNvPr id="8214" name="AutoShape 37"/>
          <p:cNvSpPr>
            <a:spLocks noChangeArrowheads="1"/>
          </p:cNvSpPr>
          <p:nvPr/>
        </p:nvSpPr>
        <p:spPr bwMode="auto">
          <a:xfrm>
            <a:off x="4737933" y="1370330"/>
            <a:ext cx="3540049" cy="833178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48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4800" baseline="-25000">
                <a:solidFill>
                  <a:schemeClr val="tx1"/>
                </a:solidFill>
                <a:latin typeface="Tahoma" pitchFamily="34" charset="0"/>
              </a:rPr>
              <a:t>1 and 2</a:t>
            </a:r>
            <a:r>
              <a:rPr lang="en-GB" altLang="x-none" sz="4800">
                <a:solidFill>
                  <a:schemeClr val="tx1"/>
                </a:solidFill>
                <a:latin typeface="Tahoma" pitchFamily="34" charset="0"/>
              </a:rPr>
              <a:t>=3.54</a:t>
            </a:r>
          </a:p>
        </p:txBody>
      </p:sp>
      <p:sp>
        <p:nvSpPr>
          <p:cNvPr id="8215" name="AutoShape 38">
            <a:hlinkClick r:id="rId3"/>
          </p:cNvPr>
          <p:cNvSpPr>
            <a:spLocks noChangeArrowheads="1"/>
          </p:cNvSpPr>
          <p:nvPr/>
        </p:nvSpPr>
        <p:spPr bwMode="auto">
          <a:xfrm>
            <a:off x="148246" y="5151121"/>
            <a:ext cx="1124324" cy="340735"/>
          </a:xfrm>
          <a:prstGeom prst="roundRect">
            <a:avLst>
              <a:gd name="adj" fmla="val 45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>
                <a:solidFill>
                  <a:schemeClr val="tx1"/>
                </a:solidFill>
                <a:latin typeface="Tahoma" pitchFamily="34" charset="0"/>
                <a:hlinkClick r:id="rId3" action="ppaction://hlinkfile"/>
              </a:rPr>
              <a:t>Simulation</a:t>
            </a:r>
            <a:endParaRPr lang="en-GB" altLang="x-none" sz="16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45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9"/>
          <p:cNvSpPr>
            <a:spLocks noChangeShapeType="1"/>
          </p:cNvSpPr>
          <p:nvPr/>
        </p:nvSpPr>
        <p:spPr bwMode="auto">
          <a:xfrm>
            <a:off x="3657600" y="2839720"/>
            <a:ext cx="0" cy="1584960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40"/>
          <p:cNvSpPr>
            <a:spLocks noChangeShapeType="1"/>
          </p:cNvSpPr>
          <p:nvPr/>
        </p:nvSpPr>
        <p:spPr bwMode="auto">
          <a:xfrm>
            <a:off x="3048000" y="2839720"/>
            <a:ext cx="0" cy="1584960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mtClean="0"/>
              <a:t>Cournot’s Duopoly Prediction</a:t>
            </a:r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2436814" y="1058016"/>
            <a:ext cx="1587" cy="4159144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2436813" y="5217160"/>
            <a:ext cx="4800600" cy="0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2436813" y="4424680"/>
            <a:ext cx="4570412" cy="1376"/>
          </a:xfrm>
          <a:prstGeom prst="line">
            <a:avLst/>
          </a:prstGeom>
          <a:noFill/>
          <a:ln w="25527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1366296" y="3472604"/>
            <a:ext cx="869447" cy="340735"/>
          </a:xfrm>
          <a:prstGeom prst="roundRect">
            <a:avLst>
              <a:gd name="adj" fmla="val 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P* = 2</a:t>
            </a:r>
          </a:p>
        </p:txBody>
      </p:sp>
      <p:sp>
        <p:nvSpPr>
          <p:cNvPr id="9225" name="AutoShape 7"/>
          <p:cNvSpPr>
            <a:spLocks noChangeArrowheads="1"/>
          </p:cNvSpPr>
          <p:nvPr/>
        </p:nvSpPr>
        <p:spPr bwMode="auto">
          <a:xfrm>
            <a:off x="7385883" y="5019041"/>
            <a:ext cx="10778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 i="1">
                <a:solidFill>
                  <a:schemeClr val="tx1"/>
                </a:solidFill>
                <a:latin typeface="Tahoma" pitchFamily="34" charset="0"/>
              </a:rPr>
              <a:t>Quantity</a:t>
            </a:r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2436813" y="1254760"/>
            <a:ext cx="4572000" cy="3962400"/>
          </a:xfrm>
          <a:prstGeom prst="line">
            <a:avLst/>
          </a:prstGeom>
          <a:noFill/>
          <a:ln w="25527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AutoShape 9"/>
          <p:cNvSpPr>
            <a:spLocks noChangeArrowheads="1"/>
          </p:cNvSpPr>
          <p:nvPr/>
        </p:nvSpPr>
        <p:spPr bwMode="auto">
          <a:xfrm>
            <a:off x="683485" y="1320800"/>
            <a:ext cx="907919" cy="586957"/>
          </a:xfrm>
          <a:prstGeom prst="roundRect">
            <a:avLst>
              <a:gd name="adj" fmla="val 45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Market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price</a:t>
            </a:r>
          </a:p>
        </p:txBody>
      </p:sp>
      <p:sp>
        <p:nvSpPr>
          <p:cNvPr id="9228" name="AutoShape 10"/>
          <p:cNvSpPr>
            <a:spLocks noChangeArrowheads="1"/>
          </p:cNvSpPr>
          <p:nvPr/>
        </p:nvSpPr>
        <p:spPr bwMode="auto">
          <a:xfrm>
            <a:off x="5786298" y="3302000"/>
            <a:ext cx="1114706" cy="648512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i="1">
                <a:solidFill>
                  <a:schemeClr val="tx1"/>
                </a:solidFill>
                <a:latin typeface="Tahoma" pitchFamily="34" charset="0"/>
              </a:rPr>
              <a:t>Demand: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i="1">
                <a:solidFill>
                  <a:schemeClr val="tx1"/>
                </a:solidFill>
                <a:latin typeface="Tahoma" pitchFamily="34" charset="0"/>
              </a:rPr>
              <a:t>p=5-q</a:t>
            </a:r>
          </a:p>
        </p:txBody>
      </p:sp>
      <p:sp>
        <p:nvSpPr>
          <p:cNvPr id="9229" name="AutoShape 11"/>
          <p:cNvSpPr>
            <a:spLocks noChangeArrowheads="1"/>
          </p:cNvSpPr>
          <p:nvPr/>
        </p:nvSpPr>
        <p:spPr bwMode="auto">
          <a:xfrm>
            <a:off x="7716852" y="4134380"/>
            <a:ext cx="590524" cy="340735"/>
          </a:xfrm>
          <a:prstGeom prst="roundRect">
            <a:avLst>
              <a:gd name="adj" fmla="val 4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c=1</a:t>
            </a:r>
          </a:p>
        </p:txBody>
      </p:sp>
      <p:sp>
        <p:nvSpPr>
          <p:cNvPr id="9230" name="AutoShape 12"/>
          <p:cNvSpPr>
            <a:spLocks noChangeArrowheads="1"/>
          </p:cNvSpPr>
          <p:nvPr/>
        </p:nvSpPr>
        <p:spPr bwMode="auto">
          <a:xfrm>
            <a:off x="4462739" y="5415281"/>
            <a:ext cx="86463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1600" b="1">
                <a:solidFill>
                  <a:schemeClr val="tx1"/>
                </a:solidFill>
                <a:latin typeface="Tahoma" pitchFamily="34" charset="0"/>
              </a:rPr>
              <a:t>q* = 3</a:t>
            </a:r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>
            <a:off x="5181600" y="4358640"/>
            <a:ext cx="1588" cy="873655"/>
          </a:xfrm>
          <a:prstGeom prst="line">
            <a:avLst/>
          </a:prstGeom>
          <a:noFill/>
          <a:ln w="25560">
            <a:solidFill>
              <a:srgbClr val="002D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2" name="Group 14"/>
          <p:cNvGrpSpPr>
            <a:grpSpLocks/>
          </p:cNvGrpSpPr>
          <p:nvPr/>
        </p:nvGrpSpPr>
        <p:grpSpPr bwMode="auto">
          <a:xfrm>
            <a:off x="2284413" y="1254760"/>
            <a:ext cx="152400" cy="3961025"/>
            <a:chOff x="1200" y="1104"/>
            <a:chExt cx="288" cy="2592"/>
          </a:xfrm>
        </p:grpSpPr>
        <p:sp>
          <p:nvSpPr>
            <p:cNvPr id="9248" name="Line 15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6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7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8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9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20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21"/>
          <p:cNvGrpSpPr>
            <a:grpSpLocks/>
          </p:cNvGrpSpPr>
          <p:nvPr/>
        </p:nvGrpSpPr>
        <p:grpSpPr bwMode="auto">
          <a:xfrm rot="-5400000">
            <a:off x="4655979" y="2997994"/>
            <a:ext cx="132080" cy="4570412"/>
            <a:chOff x="1200" y="1104"/>
            <a:chExt cx="288" cy="2592"/>
          </a:xfrm>
        </p:grpSpPr>
        <p:sp>
          <p:nvSpPr>
            <p:cNvPr id="9242" name="Line 22"/>
            <p:cNvSpPr>
              <a:spLocks noChangeShapeType="1"/>
            </p:cNvSpPr>
            <p:nvPr/>
          </p:nvSpPr>
          <p:spPr bwMode="auto">
            <a:xfrm>
              <a:off x="1200" y="317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3"/>
            <p:cNvSpPr>
              <a:spLocks noChangeShapeType="1"/>
            </p:cNvSpPr>
            <p:nvPr/>
          </p:nvSpPr>
          <p:spPr bwMode="auto">
            <a:xfrm>
              <a:off x="1200" y="265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4"/>
            <p:cNvSpPr>
              <a:spLocks noChangeShapeType="1"/>
            </p:cNvSpPr>
            <p:nvPr/>
          </p:nvSpPr>
          <p:spPr bwMode="auto">
            <a:xfrm>
              <a:off x="1200" y="21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5"/>
            <p:cNvSpPr>
              <a:spLocks noChangeShapeType="1"/>
            </p:cNvSpPr>
            <p:nvPr/>
          </p:nvSpPr>
          <p:spPr bwMode="auto">
            <a:xfrm>
              <a:off x="1200" y="162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26"/>
            <p:cNvSpPr>
              <a:spLocks noChangeShapeType="1"/>
            </p:cNvSpPr>
            <p:nvPr/>
          </p:nvSpPr>
          <p:spPr bwMode="auto">
            <a:xfrm>
              <a:off x="120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27"/>
            <p:cNvSpPr>
              <a:spLocks noChangeShapeType="1"/>
            </p:cNvSpPr>
            <p:nvPr/>
          </p:nvSpPr>
          <p:spPr bwMode="auto">
            <a:xfrm>
              <a:off x="1200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Rectangle 28"/>
          <p:cNvSpPr>
            <a:spLocks noChangeArrowheads="1"/>
          </p:cNvSpPr>
          <p:nvPr/>
        </p:nvSpPr>
        <p:spPr bwMode="auto">
          <a:xfrm>
            <a:off x="2438400" y="2839720"/>
            <a:ext cx="1828800" cy="158496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9235" name="AutoShape 30"/>
          <p:cNvSpPr>
            <a:spLocks noChangeAspect="1" noChangeArrowheads="1"/>
          </p:cNvSpPr>
          <p:nvPr/>
        </p:nvSpPr>
        <p:spPr bwMode="auto">
          <a:xfrm>
            <a:off x="2438401" y="3632200"/>
            <a:ext cx="912813" cy="792480"/>
          </a:xfrm>
          <a:prstGeom prst="roundRect">
            <a:avLst>
              <a:gd name="adj" fmla="val 83"/>
            </a:avLst>
          </a:prstGeom>
          <a:solidFill>
            <a:srgbClr val="FF9999">
              <a:alpha val="65097"/>
            </a:srgbClr>
          </a:solidFill>
          <a:ln w="25527">
            <a:solidFill>
              <a:srgbClr val="002DB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9236" name="AutoShape 33"/>
          <p:cNvSpPr>
            <a:spLocks noChangeArrowheads="1"/>
          </p:cNvSpPr>
          <p:nvPr/>
        </p:nvSpPr>
        <p:spPr bwMode="auto">
          <a:xfrm>
            <a:off x="2587220" y="3896360"/>
            <a:ext cx="677086" cy="40229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000" baseline="-25000">
                <a:solidFill>
                  <a:schemeClr val="tx1"/>
                </a:solidFill>
                <a:latin typeface="Symbol" pitchFamily="18" charset="2"/>
              </a:rPr>
              <a:t></a:t>
            </a: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=1</a:t>
            </a:r>
          </a:p>
        </p:txBody>
      </p:sp>
      <p:sp>
        <p:nvSpPr>
          <p:cNvPr id="9237" name="AutoShape 34"/>
          <p:cNvSpPr>
            <a:spLocks noChangeArrowheads="1"/>
          </p:cNvSpPr>
          <p:nvPr/>
        </p:nvSpPr>
        <p:spPr bwMode="auto">
          <a:xfrm>
            <a:off x="4992810" y="1370330"/>
            <a:ext cx="3030295" cy="833178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48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4800" baseline="-25000">
                <a:solidFill>
                  <a:schemeClr val="tx1"/>
                </a:solidFill>
                <a:latin typeface="Tahoma" pitchFamily="34" charset="0"/>
              </a:rPr>
              <a:t>1,2 and 3</a:t>
            </a:r>
            <a:r>
              <a:rPr lang="en-GB" altLang="x-none" sz="4800">
                <a:solidFill>
                  <a:schemeClr val="tx1"/>
                </a:solidFill>
                <a:latin typeface="Tahoma" pitchFamily="34" charset="0"/>
              </a:rPr>
              <a:t>=3</a:t>
            </a:r>
          </a:p>
        </p:txBody>
      </p:sp>
      <p:sp>
        <p:nvSpPr>
          <p:cNvPr id="9238" name="AutoShape 35"/>
          <p:cNvSpPr>
            <a:spLocks noChangeAspect="1" noChangeArrowheads="1"/>
          </p:cNvSpPr>
          <p:nvPr/>
        </p:nvSpPr>
        <p:spPr bwMode="auto">
          <a:xfrm>
            <a:off x="3352800" y="3632200"/>
            <a:ext cx="914400" cy="793856"/>
          </a:xfrm>
          <a:prstGeom prst="roundRect">
            <a:avLst>
              <a:gd name="adj" fmla="val 83"/>
            </a:avLst>
          </a:prstGeom>
          <a:solidFill>
            <a:srgbClr val="FF9999">
              <a:alpha val="65097"/>
            </a:srgbClr>
          </a:solidFill>
          <a:ln w="25527">
            <a:solidFill>
              <a:srgbClr val="002DB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9239" name="AutoShape 36"/>
          <p:cNvSpPr>
            <a:spLocks noChangeAspect="1" noChangeArrowheads="1"/>
          </p:cNvSpPr>
          <p:nvPr/>
        </p:nvSpPr>
        <p:spPr bwMode="auto">
          <a:xfrm>
            <a:off x="4267200" y="3632200"/>
            <a:ext cx="914400" cy="793856"/>
          </a:xfrm>
          <a:prstGeom prst="roundRect">
            <a:avLst>
              <a:gd name="adj" fmla="val 83"/>
            </a:avLst>
          </a:prstGeom>
          <a:solidFill>
            <a:srgbClr val="FF9999">
              <a:alpha val="65097"/>
            </a:srgbClr>
          </a:solidFill>
          <a:ln w="25527">
            <a:solidFill>
              <a:srgbClr val="002DB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x-none"/>
          </a:p>
        </p:txBody>
      </p:sp>
      <p:sp>
        <p:nvSpPr>
          <p:cNvPr id="9240" name="AutoShape 45"/>
          <p:cNvSpPr>
            <a:spLocks noChangeArrowheads="1"/>
          </p:cNvSpPr>
          <p:nvPr/>
        </p:nvSpPr>
        <p:spPr bwMode="auto">
          <a:xfrm>
            <a:off x="3425420" y="3896360"/>
            <a:ext cx="677086" cy="40229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000" baseline="-25000">
                <a:solidFill>
                  <a:schemeClr val="tx1"/>
                </a:solidFill>
                <a:latin typeface="Symbol" pitchFamily="18" charset="2"/>
              </a:rPr>
              <a:t></a:t>
            </a: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=1</a:t>
            </a:r>
          </a:p>
        </p:txBody>
      </p:sp>
      <p:sp>
        <p:nvSpPr>
          <p:cNvPr id="9241" name="AutoShape 46"/>
          <p:cNvSpPr>
            <a:spLocks noChangeArrowheads="1"/>
          </p:cNvSpPr>
          <p:nvPr/>
        </p:nvSpPr>
        <p:spPr bwMode="auto">
          <a:xfrm>
            <a:off x="4339820" y="3896360"/>
            <a:ext cx="677086" cy="402291"/>
          </a:xfrm>
          <a:prstGeom prst="roundRect">
            <a:avLst>
              <a:gd name="adj" fmla="val 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</a:t>
            </a:r>
            <a:r>
              <a:rPr lang="en-GB" altLang="x-none" sz="2000" baseline="-25000">
                <a:solidFill>
                  <a:schemeClr val="tx1"/>
                </a:solidFill>
                <a:latin typeface="Symbol" pitchFamily="18" charset="2"/>
              </a:rPr>
              <a:t></a:t>
            </a:r>
            <a:r>
              <a:rPr lang="en-GB" altLang="x-none" sz="2000">
                <a:solidFill>
                  <a:schemeClr val="tx1"/>
                </a:solidFill>
                <a:latin typeface="Symbol" pitchFamily="18" charset="2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7627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</Template>
  <TotalTime>6</TotalTime>
  <Words>723</Words>
  <Application>Microsoft Office PowerPoint</Application>
  <PresentationFormat>Custom</PresentationFormat>
  <Paragraphs>134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SJSU</vt:lpstr>
      <vt:lpstr>Microsoft Office Excel Chart</vt:lpstr>
      <vt:lpstr>PowerPoint Presentation</vt:lpstr>
      <vt:lpstr>Two Models of Oligopolistic Competition: Bertrand and Cournot</vt:lpstr>
      <vt:lpstr>Models of Competition</vt:lpstr>
      <vt:lpstr>Monopolist</vt:lpstr>
      <vt:lpstr>Bertrand’s Model of Competition</vt:lpstr>
      <vt:lpstr>The Oil Super Majors</vt:lpstr>
      <vt:lpstr>Expected Duopoly Profit</vt:lpstr>
      <vt:lpstr>Cournot’s Duopoly Prediction</vt:lpstr>
      <vt:lpstr>Cournot’s Duopoly Prediction</vt:lpstr>
      <vt:lpstr>Cournot’s Model of Competition</vt:lpstr>
      <vt:lpstr>Firm Size Industry Profile</vt:lpstr>
      <vt:lpstr>Industry concentration</vt:lpstr>
      <vt:lpstr>Some Examples</vt:lpstr>
      <vt:lpstr>Assessing concentration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xxxxx</dc:creator>
  <cp:lastModifiedBy>xxxxx</cp:lastModifiedBy>
  <cp:revision>2</cp:revision>
  <dcterms:created xsi:type="dcterms:W3CDTF">2017-01-24T19:13:28Z</dcterms:created>
  <dcterms:modified xsi:type="dcterms:W3CDTF">2017-01-24T19:19:46Z</dcterms:modified>
</cp:coreProperties>
</file>